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9" r:id="rId3"/>
    <p:sldId id="260" r:id="rId4"/>
    <p:sldId id="273" r:id="rId5"/>
    <p:sldId id="274" r:id="rId6"/>
    <p:sldId id="275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4F8"/>
    <a:srgbClr val="3333FF"/>
    <a:srgbClr val="CC0000"/>
    <a:srgbClr val="D448D4"/>
    <a:srgbClr val="EE82DF"/>
    <a:srgbClr val="673D33"/>
    <a:srgbClr val="ECB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5708" autoAdjust="0"/>
  </p:normalViewPr>
  <p:slideViewPr>
    <p:cSldViewPr snapToGrid="0">
      <p:cViewPr>
        <p:scale>
          <a:sx n="125" d="100"/>
          <a:sy n="125" d="100"/>
        </p:scale>
        <p:origin x="1656" y="7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54D78-7C71-4F98-B3E4-5A1B9D6A6580}" type="datetimeFigureOut">
              <a:rPr lang="ru-RU" smtClean="0"/>
              <a:t>11.03.20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8C7AD-4540-4FCF-867B-EEDD17127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725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30F95-1A1D-4932-9DB3-19A42E1B764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503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8C7AD-4540-4FCF-867B-EEDD171272E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275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8C7AD-4540-4FCF-867B-EEDD171272E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57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8C7AD-4540-4FCF-867B-EEDD171272E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114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30F95-1A1D-4932-9DB3-19A42E1B764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98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18F5A1-2FA4-48C6-A9F1-3DABD5820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5047BE-C55E-4878-9297-8B704270C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782869-0CF0-4059-8BEC-F39F30265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A3A5-02D3-42B7-BDAE-DFEE8D43B288}" type="datetimeFigureOut">
              <a:rPr lang="ru-RU" smtClean="0"/>
              <a:t>11.03.20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D3FE35-8960-4E13-BE66-2BF22C7C4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9DD7A6-87D4-4BD7-89B9-18C2357A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1CF0-299D-4F5D-B0B9-0F61BCED9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25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83940-B0FC-4B27-86AA-D33A98C95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C808C2-16A4-48B3-A098-9F97D2A16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739A84-B7A9-4129-9ADC-B3262CD85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A3A5-02D3-42B7-BDAE-DFEE8D43B288}" type="datetimeFigureOut">
              <a:rPr lang="ru-RU" smtClean="0"/>
              <a:t>11.03.20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4D2BD7-FB79-465B-8A00-6DA0BB347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A03589-9B5B-43B3-9806-D396DF40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1CF0-299D-4F5D-B0B9-0F61BCED9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99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C0E9CD9-E77B-4BAB-BE8C-FF3DFD2488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85C641-1467-49D4-818E-821EA94B1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71FBD5-C6A1-4E34-AE83-EAE78EC00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A3A5-02D3-42B7-BDAE-DFEE8D43B288}" type="datetimeFigureOut">
              <a:rPr lang="ru-RU" smtClean="0"/>
              <a:t>11.03.20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7DE767-D405-43A7-ABF0-F2AD6DBB5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3FAD14-C5B2-4F7F-9789-E953FF93A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1CF0-299D-4F5D-B0B9-0F61BCED9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999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5671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01A79-1361-490F-92F8-5B2BDC06D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3973E1-4BD8-4922-94BA-B80954600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A5875A-A0BC-4A65-B669-50E05B843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A3A5-02D3-42B7-BDAE-DFEE8D43B288}" type="datetimeFigureOut">
              <a:rPr lang="ru-RU" smtClean="0"/>
              <a:t>11.03.20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1CB24D-D56B-4C00-A813-27C9BF8DE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02FC33-A574-4D71-85CE-165F98214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1CF0-299D-4F5D-B0B9-0F61BCED9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39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06103-9332-42F9-866A-9F3A7B785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74124F-35D9-47E2-957A-A4E89D215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714C32-2BA8-4E81-8C5D-8E5200B8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A3A5-02D3-42B7-BDAE-DFEE8D43B288}" type="datetimeFigureOut">
              <a:rPr lang="ru-RU" smtClean="0"/>
              <a:t>11.03.20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9DC47E-BF94-40FE-A636-1617D6B2E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4D8A97-1AFB-4E71-9F7F-F857C83BD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1CF0-299D-4F5D-B0B9-0F61BCED9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5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72F6E-98E4-4F6C-A905-AC197A428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673E84-F0E4-4DE8-AC4B-8E65DA85F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ECE612-CBAF-410B-BF09-42DCBD4F3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0D20BF-25C3-4DE0-9503-41B9472F6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A3A5-02D3-42B7-BDAE-DFEE8D43B288}" type="datetimeFigureOut">
              <a:rPr lang="ru-RU" smtClean="0"/>
              <a:t>11.03.20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C4DDAC-1E79-448F-8809-BB9020EDC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49C557-FCF1-47B2-BAB3-7957FFAC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1CF0-299D-4F5D-B0B9-0F61BCED9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00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63784-111A-4022-9148-4D306A1D5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C558E9-82C4-4559-9E6A-9C1397A88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44E52C-912D-471E-B3E4-A1D7F96C8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C5F0AF-8572-4B1F-B2B4-AEB8DD8E44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20DBAC6-4607-4475-A7E7-E40F4EC349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64D1D0-5AE3-4533-AD2A-A4A811AA0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A3A5-02D3-42B7-BDAE-DFEE8D43B288}" type="datetimeFigureOut">
              <a:rPr lang="ru-RU" smtClean="0"/>
              <a:t>11.03.20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D4198F-9166-42D7-B9BB-BFAD7027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CF5039-075B-490A-8D2A-76D39829C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1CF0-299D-4F5D-B0B9-0F61BCED9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47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05DF0-D2BF-4A68-8E5C-55539019B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412C7B-567B-4AE6-B3EA-F1E394B05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A3A5-02D3-42B7-BDAE-DFEE8D43B288}" type="datetimeFigureOut">
              <a:rPr lang="ru-RU" smtClean="0"/>
              <a:t>11.03.20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16745A-3B63-4D79-882B-ACE97D255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486E1F-881B-432D-B5F4-DA83D318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1CF0-299D-4F5D-B0B9-0F61BCED9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54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4CF223E-05B9-441A-83A1-F1920F9EA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A3A5-02D3-42B7-BDAE-DFEE8D43B288}" type="datetimeFigureOut">
              <a:rPr lang="ru-RU" smtClean="0"/>
              <a:t>11.03.20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7380F8-6ED1-43D7-BA83-FBBE5CC55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8CE1CF-7ECF-421B-A9FE-61E69064B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1CF0-299D-4F5D-B0B9-0F61BCED9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6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97BA7-F1F6-48EA-A0DB-71CCC460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C02F01-9C9A-40F1-9F48-ACC8BF0C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6ACB7E-5E3C-4CD4-A25F-54F020475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07BA7B-BCBE-42EF-A703-C2929E6DC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A3A5-02D3-42B7-BDAE-DFEE8D43B288}" type="datetimeFigureOut">
              <a:rPr lang="ru-RU" smtClean="0"/>
              <a:t>11.03.20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16A602-A7B5-418F-87C5-922A8D8F5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AC4C08-BA60-4A55-8CA3-E5D1F7F3E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1CF0-299D-4F5D-B0B9-0F61BCED9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93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19040-1A6A-4599-BBD0-DAE6F93B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4AEEE64-A1CA-4B2A-BFAE-4CFBEF546C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57B073-E524-4B4F-8618-59465F93B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A5ED80-F701-4DE4-8BF8-6D2E4E77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A3A5-02D3-42B7-BDAE-DFEE8D43B288}" type="datetimeFigureOut">
              <a:rPr lang="ru-RU" smtClean="0"/>
              <a:t>11.03.20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E9CA5E-7E92-44FA-B7AB-1765157C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BC1D9E-5F95-4814-A6F2-86133765B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1CF0-299D-4F5D-B0B9-0F61BCED9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45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720D5-E1E8-43B9-9199-7697F4514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BF38A2-93F1-48D0-B92F-A2B3E518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4BD35D-EB78-4060-B397-69B93F579D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5A3A5-02D3-42B7-BDAE-DFEE8D43B288}" type="datetimeFigureOut">
              <a:rPr lang="ru-RU" smtClean="0"/>
              <a:t>11.03.20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A6B4C3-FB8C-4858-AA17-F7CF710C3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A7890-0E2C-49E3-8B39-24830FB99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A1CF0-299D-4F5D-B0B9-0F61BCED9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9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3NJnIyMYJMoQyK6iPvar8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hyperlink" Target="mailto:maksim.vasenkin@tatar.ru" TargetMode="External"/><Relationship Id="rId3" Type="http://schemas.openxmlformats.org/officeDocument/2006/relationships/notesSlide" Target="../notesSlides/notesSlide5.xml"/><Relationship Id="rId7" Type="http://schemas.openxmlformats.org/officeDocument/2006/relationships/hyperlink" Target="https://api.whatsapp.com/send?phone=79053767817" TargetMode="External"/><Relationship Id="rId12" Type="http://schemas.openxmlformats.org/officeDocument/2006/relationships/hyperlink" Target="mailto:tatyana.medvedevaORB@tatar.ru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hyperlink" Target="mailto:info@mail.zakazrf.ru" TargetMode="External"/><Relationship Id="rId11" Type="http://schemas.openxmlformats.org/officeDocument/2006/relationships/hyperlink" Target="mailto:olga.verchagina@tatar.ru" TargetMode="External"/><Relationship Id="rId5" Type="http://schemas.openxmlformats.org/officeDocument/2006/relationships/image" Target="../media/image1.emf"/><Relationship Id="rId15" Type="http://schemas.openxmlformats.org/officeDocument/2006/relationships/hyperlink" Target="mailto:ruslan.mingaleev@tatar.ru" TargetMode="External"/><Relationship Id="rId10" Type="http://schemas.openxmlformats.org/officeDocument/2006/relationships/hyperlink" Target="mailto:agzrt.tomigor@gmail.com" TargetMode="External"/><Relationship Id="rId4" Type="http://schemas.openxmlformats.org/officeDocument/2006/relationships/oleObject" Target="../embeddings/oleObject2.bin"/><Relationship Id="rId9" Type="http://schemas.openxmlformats.org/officeDocument/2006/relationships/image" Target="../media/image18.png"/><Relationship Id="rId14" Type="http://schemas.openxmlformats.org/officeDocument/2006/relationships/hyperlink" Target="mailto:elena.kozachenko@tatar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3530BC-81C6-49C6-B32B-FFC48514B75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70082" y="779862"/>
            <a:ext cx="10251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>ФЕДЕРАЛЬНАЯ ЭЛЕКТРОННАЯ ТОРГОВАЯ ПЛОЩАДКА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36475" y="6040772"/>
            <a:ext cx="2919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Franklin Gothic Demi" panose="020B0703020102020204" pitchFamily="34" charset="0"/>
              </a:rPr>
              <a:t>8 800 500 76 21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53C1CD7A-316C-4CF6-B8DB-48FCCA1FDE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867112"/>
              </p:ext>
            </p:extLst>
          </p:nvPr>
        </p:nvGraphicFramePr>
        <p:xfrm>
          <a:off x="2530898" y="2496821"/>
          <a:ext cx="7130203" cy="1864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orelDRAW" r:id="rId4" imgW="4115831" imgH="1076364" progId="CorelDraw.Graphic.21">
                  <p:embed/>
                </p:oleObj>
              </mc:Choice>
              <mc:Fallback>
                <p:oleObj name="CorelDRAW" r:id="rId4" imgW="4115831" imgH="1076364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30898" y="2496821"/>
                        <a:ext cx="7130203" cy="1864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9842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4000"/>
                    </a14:imgEffect>
                    <a14:imgEffect>
                      <a14:saturation sat="0"/>
                    </a14:imgEffect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16" b="9375"/>
          <a:stretch/>
        </p:blipFill>
        <p:spPr>
          <a:xfrm>
            <a:off x="0" y="1514712"/>
            <a:ext cx="6096000" cy="5346700"/>
          </a:xfrm>
          <a:prstGeom prst="rect">
            <a:avLst/>
          </a:prstGeom>
          <a:effectLst>
            <a:outerShdw blurRad="1270000" dist="50800" dir="5400000" sx="1000" sy="1000" algn="ctr" rotWithShape="0">
              <a:srgbClr val="000000"/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553993" y="1317626"/>
            <a:ext cx="50919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РЕСУРСЫ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747159" y="1907455"/>
            <a:ext cx="4063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ФЕДЕРАЛЬНАЯ ЭЛЕКТРОННАЯ ТОРГОВАЯ ПЛОЩАДКА ПО ЗАКОНУ № </a:t>
            </a:r>
            <a:r>
              <a:rPr lang="ru-RU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44-ФЗ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747159" y="3067525"/>
            <a:ext cx="4169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ЭЛЕКТРОННАЯ ТОРГОВАЯ ПЛОЩАДКА ПО ЗАКОНУ № </a:t>
            </a:r>
            <a:r>
              <a:rPr lang="ru-RU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223-ФЗ</a:t>
            </a:r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в том числе для субъектов  малого и среднего предпринимательства</a:t>
            </a:r>
            <a:endParaRPr lang="ru-RU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753509" y="4575325"/>
            <a:ext cx="4169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АГРЕГАТОР ЗАКУПОК </a:t>
            </a:r>
            <a:r>
              <a:rPr lang="ru-RU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МАЛОГО ОБЪЕМА </a:t>
            </a:r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«БИРЖЕВАЯ ПЛОЩАДКА»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747158" y="5365483"/>
            <a:ext cx="44448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ЭЛЕКТРОННАЯ ТОРГОВАЯ ПЛОЩАДКА ПО </a:t>
            </a:r>
            <a:r>
              <a:rPr lang="ru-RU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РЕАЛИЗАЦИИ И СДАЧИ В АРЕНДУ </a:t>
            </a:r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ГОСУДАРСТВЕННОГО И МУНИЦИПАЛЬНОГО ИМУЩЕСТВА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7053" y="567037"/>
            <a:ext cx="42280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СТАТИСТИКА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87052" y="1524676"/>
            <a:ext cx="54927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Оператор электронной торговой площадки на 100% принадлежит государству</a:t>
            </a:r>
          </a:p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имеет опыт работы с 2002 года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648450" y="2156132"/>
            <a:ext cx="895350" cy="342900"/>
          </a:xfrm>
          <a:prstGeom prst="roundRect">
            <a:avLst>
              <a:gd name="adj" fmla="val 46296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648450" y="3474300"/>
            <a:ext cx="895350" cy="342900"/>
          </a:xfrm>
          <a:prstGeom prst="roundRect">
            <a:avLst>
              <a:gd name="adj" fmla="val 46296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648450" y="5743594"/>
            <a:ext cx="895350" cy="342900"/>
          </a:xfrm>
          <a:prstGeom prst="roundRect">
            <a:avLst>
              <a:gd name="adj" fmla="val 46296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648450" y="4715934"/>
            <a:ext cx="895350" cy="342900"/>
          </a:xfrm>
          <a:prstGeom prst="roundRect">
            <a:avLst>
              <a:gd name="adj" fmla="val 46296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7218046" y="2170420"/>
            <a:ext cx="309562" cy="309562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218046" y="3486045"/>
            <a:ext cx="309562" cy="309562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218046" y="4730849"/>
            <a:ext cx="309562" cy="309562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218046" y="5758279"/>
            <a:ext cx="309562" cy="309562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546CB42-1B8B-4AF4-80EA-4B1254E389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925" y="2564684"/>
            <a:ext cx="2111975" cy="64578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4F1A8AC-D1EC-4CD7-BF7D-2AB7857252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9975" y="5058834"/>
            <a:ext cx="3094114" cy="1786850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A10AC80-8E15-41BA-943A-572E485C2986}"/>
              </a:ext>
            </a:extLst>
          </p:cNvPr>
          <p:cNvSpPr/>
          <p:nvPr/>
        </p:nvSpPr>
        <p:spPr>
          <a:xfrm>
            <a:off x="587051" y="3050182"/>
            <a:ext cx="549275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Ежегодно более </a:t>
            </a:r>
            <a:r>
              <a:rPr lang="ru-RU" sz="1600" b="1" dirty="0"/>
              <a:t>70 тыс. </a:t>
            </a:r>
            <a:r>
              <a:rPr lang="ru-RU" sz="1600" dirty="0"/>
              <a:t>конкурентных закупок в год по </a:t>
            </a:r>
            <a:br>
              <a:rPr lang="en-US" sz="1600" dirty="0"/>
            </a:br>
            <a:r>
              <a:rPr lang="ru-RU" sz="1600" dirty="0"/>
              <a:t>44-ФЗ</a:t>
            </a:r>
          </a:p>
          <a:p>
            <a:endParaRPr lang="ru-RU" dirty="0"/>
          </a:p>
          <a:p>
            <a:r>
              <a:rPr lang="ru-RU" sz="1600" dirty="0"/>
              <a:t>По итогам 2019 года лишь в 6% случаев отсутствовали заявки в электронных закупках, а доля состоявшихся конкурентных электронных аукционов превысила 78%.</a:t>
            </a:r>
          </a:p>
          <a:p>
            <a:endParaRPr lang="ru-RU" sz="1600" dirty="0"/>
          </a:p>
          <a:p>
            <a:r>
              <a:rPr lang="ru-RU" sz="1600" dirty="0"/>
              <a:t>Наличие представителей в каждом Федеральном округе России.</a:t>
            </a:r>
          </a:p>
        </p:txBody>
      </p:sp>
    </p:spTree>
    <p:extLst>
      <p:ext uri="{BB962C8B-B14F-4D97-AF65-F5344CB8AC3E}">
        <p14:creationId xmlns:p14="http://schemas.microsoft.com/office/powerpoint/2010/main" val="1940798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734175" y="0"/>
            <a:ext cx="5457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60995" y="71048"/>
            <a:ext cx="44871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Сервисы и услуги</a:t>
            </a:r>
          </a:p>
        </p:txBody>
      </p:sp>
      <p:sp>
        <p:nvSpPr>
          <p:cNvPr id="53" name="Овал 52"/>
          <p:cNvSpPr/>
          <p:nvPr/>
        </p:nvSpPr>
        <p:spPr>
          <a:xfrm>
            <a:off x="413927" y="2026599"/>
            <a:ext cx="699467" cy="69946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218517" y="2061056"/>
            <a:ext cx="31429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Персональный менеджер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52430" y="2105202"/>
            <a:ext cx="652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ru-RU" sz="3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413927" y="3105151"/>
            <a:ext cx="699467" cy="69946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218516" y="3139608"/>
            <a:ext cx="54058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Бесплатное обучение заказчиков: организация вебинаров, семинаров и форумов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52430" y="3183754"/>
            <a:ext cx="652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ru-RU" sz="3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413927" y="4183703"/>
            <a:ext cx="699467" cy="69946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218516" y="4218160"/>
            <a:ext cx="5457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Наличие демоверсии сайта: возможность установки и использования демоверсии площадки на компьютере Заказчика.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52430" y="4262306"/>
            <a:ext cx="652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ru-RU" sz="3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3" name="Прямая со стрелкой 62"/>
          <p:cNvCxnSpPr>
            <a:cxnSpLocks/>
          </p:cNvCxnSpPr>
          <p:nvPr/>
        </p:nvCxnSpPr>
        <p:spPr>
          <a:xfrm>
            <a:off x="5913120" y="3615220"/>
            <a:ext cx="821055" cy="0"/>
          </a:xfrm>
          <a:prstGeom prst="straightConnector1">
            <a:avLst/>
          </a:prstGeom>
          <a:ln w="28575" cap="rnd">
            <a:solidFill>
              <a:schemeClr val="bg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47">
            <a:extLst>
              <a:ext uri="{FF2B5EF4-FFF2-40B4-BE49-F238E27FC236}">
                <a16:creationId xmlns:a16="http://schemas.microsoft.com/office/drawing/2014/main" id="{39349722-3BD9-41FE-B4DF-23907534A07C}"/>
              </a:ext>
            </a:extLst>
          </p:cNvPr>
          <p:cNvSpPr/>
          <p:nvPr/>
        </p:nvSpPr>
        <p:spPr>
          <a:xfrm>
            <a:off x="1814805" y="6289663"/>
            <a:ext cx="9017684" cy="456671"/>
          </a:xfrm>
          <a:prstGeom prst="roundRect">
            <a:avLst/>
          </a:prstGeom>
          <a:solidFill>
            <a:srgbClr val="F2F4F8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круглосуточная поддержка пользователей площадки по телефону 8 (800) 500-76-21, с возможностью использования онлайн-чата, различных мессенджеров, а также подключения удаленной технической поддержки.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5E2FCF8-97FF-488B-B3C0-C943691971FF}"/>
              </a:ext>
            </a:extLst>
          </p:cNvPr>
          <p:cNvSpPr/>
          <p:nvPr/>
        </p:nvSpPr>
        <p:spPr>
          <a:xfrm>
            <a:off x="415232" y="987798"/>
            <a:ext cx="699467" cy="69946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C10DFE9-0BA0-43F1-B269-17806D09FC9B}"/>
              </a:ext>
            </a:extLst>
          </p:cNvPr>
          <p:cNvSpPr/>
          <p:nvPr/>
        </p:nvSpPr>
        <p:spPr>
          <a:xfrm>
            <a:off x="1219822" y="1022255"/>
            <a:ext cx="4317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Приглашение Поставщиков на участие в процедуре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4561E4-A78E-4723-8299-AC93DF42A7DA}"/>
              </a:ext>
            </a:extLst>
          </p:cNvPr>
          <p:cNvSpPr txBox="1"/>
          <p:nvPr/>
        </p:nvSpPr>
        <p:spPr>
          <a:xfrm>
            <a:off x="453735" y="1066401"/>
            <a:ext cx="652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ru-RU" sz="3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E4BDFB26-35E8-498C-A578-A926C12AA1A7}"/>
              </a:ext>
            </a:extLst>
          </p:cNvPr>
          <p:cNvSpPr/>
          <p:nvPr/>
        </p:nvSpPr>
        <p:spPr>
          <a:xfrm>
            <a:off x="11308706" y="1626359"/>
            <a:ext cx="699467" cy="699467"/>
          </a:xfrm>
          <a:prstGeom prst="ellipse">
            <a:avLst/>
          </a:prstGeom>
          <a:solidFill>
            <a:srgbClr val="F2F4F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C4356EE7-48DF-4DEA-A1F4-C76D564755AF}"/>
              </a:ext>
            </a:extLst>
          </p:cNvPr>
          <p:cNvSpPr/>
          <p:nvPr/>
        </p:nvSpPr>
        <p:spPr>
          <a:xfrm>
            <a:off x="6813549" y="1811508"/>
            <a:ext cx="4396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Проверка ГОСТов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D729240-5133-4481-964F-A6E6900CA5D1}"/>
              </a:ext>
            </a:extLst>
          </p:cNvPr>
          <p:cNvSpPr txBox="1"/>
          <p:nvPr/>
        </p:nvSpPr>
        <p:spPr>
          <a:xfrm>
            <a:off x="11347209" y="1704962"/>
            <a:ext cx="652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675571BC-8AD1-42EF-BE8E-F78930828408}"/>
              </a:ext>
            </a:extLst>
          </p:cNvPr>
          <p:cNvSpPr/>
          <p:nvPr/>
        </p:nvSpPr>
        <p:spPr>
          <a:xfrm>
            <a:off x="11300485" y="451971"/>
            <a:ext cx="699467" cy="699467"/>
          </a:xfrm>
          <a:prstGeom prst="ellipse">
            <a:avLst/>
          </a:prstGeom>
          <a:solidFill>
            <a:srgbClr val="F2F4F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53C2B588-FE3D-4376-A983-A289B0CF9EFB}"/>
              </a:ext>
            </a:extLst>
          </p:cNvPr>
          <p:cNvSpPr/>
          <p:nvPr/>
        </p:nvSpPr>
        <p:spPr>
          <a:xfrm>
            <a:off x="6884353" y="508680"/>
            <a:ext cx="4317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Создание собственных шаблонов протоколов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6D7669D-67B2-4E5B-84E5-B0BBB3B0A6E4}"/>
              </a:ext>
            </a:extLst>
          </p:cNvPr>
          <p:cNvSpPr txBox="1"/>
          <p:nvPr/>
        </p:nvSpPr>
        <p:spPr>
          <a:xfrm>
            <a:off x="11338988" y="530574"/>
            <a:ext cx="652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3EA7B7ED-8252-4439-829C-7EA21D02A360}"/>
              </a:ext>
            </a:extLst>
          </p:cNvPr>
          <p:cNvSpPr/>
          <p:nvPr/>
        </p:nvSpPr>
        <p:spPr>
          <a:xfrm>
            <a:off x="11308706" y="2862730"/>
            <a:ext cx="699467" cy="699467"/>
          </a:xfrm>
          <a:prstGeom prst="ellipse">
            <a:avLst/>
          </a:prstGeom>
          <a:solidFill>
            <a:srgbClr val="F2F4F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EE731B47-2580-4AC7-B78A-C627AF3B31C3}"/>
              </a:ext>
            </a:extLst>
          </p:cNvPr>
          <p:cNvSpPr/>
          <p:nvPr/>
        </p:nvSpPr>
        <p:spPr>
          <a:xfrm>
            <a:off x="6892574" y="2519278"/>
            <a:ext cx="43173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Наличие дополнительной информации по участнику (бухгалтерская отчетность, сведения об учредителях и др.) (отчет «О контрагенте»)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19931DB-42AB-4A54-AB64-06073D0DC44F}"/>
              </a:ext>
            </a:extLst>
          </p:cNvPr>
          <p:cNvSpPr txBox="1"/>
          <p:nvPr/>
        </p:nvSpPr>
        <p:spPr>
          <a:xfrm>
            <a:off x="11347209" y="2941333"/>
            <a:ext cx="652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</a:p>
        </p:txBody>
      </p:sp>
      <p:sp>
        <p:nvSpPr>
          <p:cNvPr id="77" name="Овал 76">
            <a:extLst>
              <a:ext uri="{FF2B5EF4-FFF2-40B4-BE49-F238E27FC236}">
                <a16:creationId xmlns:a16="http://schemas.microsoft.com/office/drawing/2014/main" id="{8B610588-FE3C-4135-9A7D-AD05AF623B99}"/>
              </a:ext>
            </a:extLst>
          </p:cNvPr>
          <p:cNvSpPr/>
          <p:nvPr/>
        </p:nvSpPr>
        <p:spPr>
          <a:xfrm>
            <a:off x="11308706" y="4226284"/>
            <a:ext cx="699467" cy="699467"/>
          </a:xfrm>
          <a:prstGeom prst="ellipse">
            <a:avLst/>
          </a:prstGeom>
          <a:solidFill>
            <a:srgbClr val="F2F4F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10C45163-9A03-4A7A-B34F-D66A51D8CE4E}"/>
              </a:ext>
            </a:extLst>
          </p:cNvPr>
          <p:cNvSpPr/>
          <p:nvPr/>
        </p:nvSpPr>
        <p:spPr>
          <a:xfrm>
            <a:off x="6892574" y="4192712"/>
            <a:ext cx="43173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Календарь закупок с возможностью интеграции со сторонними календарями (</a:t>
            </a:r>
            <a:r>
              <a:rPr lang="ru-RU" altLang="ru-RU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Outlook</a:t>
            </a:r>
            <a:r>
              <a:rPr lang="ru-RU" altLang="ru-R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altLang="ru-RU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yandex</a:t>
            </a:r>
            <a:r>
              <a:rPr lang="ru-RU" altLang="ru-R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altLang="ru-RU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google</a:t>
            </a:r>
            <a:r>
              <a:rPr lang="ru-RU" altLang="ru-R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и др.)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E09B61E-F12A-41A3-971A-3D0B76E61B4C}"/>
              </a:ext>
            </a:extLst>
          </p:cNvPr>
          <p:cNvSpPr txBox="1"/>
          <p:nvPr/>
        </p:nvSpPr>
        <p:spPr>
          <a:xfrm>
            <a:off x="11347209" y="4304887"/>
            <a:ext cx="652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id="{705FFA24-CF69-45F0-9BC3-3F247312243D}"/>
              </a:ext>
            </a:extLst>
          </p:cNvPr>
          <p:cNvSpPr/>
          <p:nvPr/>
        </p:nvSpPr>
        <p:spPr>
          <a:xfrm>
            <a:off x="11306540" y="5428545"/>
            <a:ext cx="699467" cy="699467"/>
          </a:xfrm>
          <a:prstGeom prst="ellipse">
            <a:avLst/>
          </a:prstGeom>
          <a:solidFill>
            <a:srgbClr val="F2F4F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F846B0D7-62C0-4527-8D0B-AAA705033289}"/>
              </a:ext>
            </a:extLst>
          </p:cNvPr>
          <p:cNvSpPr/>
          <p:nvPr/>
        </p:nvSpPr>
        <p:spPr>
          <a:xfrm>
            <a:off x="6890408" y="5485254"/>
            <a:ext cx="4317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Интеграция с региональной информационной системой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36E1F3A-0634-412D-A5E5-4916BEC484E2}"/>
              </a:ext>
            </a:extLst>
          </p:cNvPr>
          <p:cNvSpPr txBox="1"/>
          <p:nvPr/>
        </p:nvSpPr>
        <p:spPr>
          <a:xfrm>
            <a:off x="11345043" y="5507148"/>
            <a:ext cx="652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71B5FAAF-7859-44F2-8CB4-C038DCA3A0DF}"/>
              </a:ext>
            </a:extLst>
          </p:cNvPr>
          <p:cNvSpPr/>
          <p:nvPr/>
        </p:nvSpPr>
        <p:spPr>
          <a:xfrm>
            <a:off x="413927" y="5249349"/>
            <a:ext cx="699467" cy="69946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FD43BEBD-A8B1-41E3-9B48-DAF41FF996B1}"/>
              </a:ext>
            </a:extLst>
          </p:cNvPr>
          <p:cNvSpPr/>
          <p:nvPr/>
        </p:nvSpPr>
        <p:spPr>
          <a:xfrm>
            <a:off x="1218516" y="5428545"/>
            <a:ext cx="5457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Центр поддержки пользователей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BFBE2AC-8DF6-40F8-9B42-1BB862EB796B}"/>
              </a:ext>
            </a:extLst>
          </p:cNvPr>
          <p:cNvSpPr txBox="1"/>
          <p:nvPr/>
        </p:nvSpPr>
        <p:spPr>
          <a:xfrm>
            <a:off x="452430" y="5327952"/>
            <a:ext cx="652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05</a:t>
            </a:r>
            <a:endParaRPr lang="ru-RU" sz="3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517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6200000">
            <a:off x="5740399" y="406392"/>
            <a:ext cx="6858001" cy="60451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4260" y="598405"/>
            <a:ext cx="53540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Собственный обучающий центр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174964" y="3566478"/>
            <a:ext cx="33265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Бесплатные семинары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558320" y="1986416"/>
            <a:ext cx="32207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Бесплатные </a:t>
            </a: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обучающие вебинары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91521" y="2885542"/>
            <a:ext cx="50218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Трансляция идет на новейшей платформе </a:t>
            </a:r>
            <a:r>
              <a:rPr lang="ru-RU" dirty="0" err="1"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Webinar</a:t>
            </a:r>
            <a:r>
              <a:rPr lang="ru-RU" dirty="0"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3.0 — сервис вебинаров и видеоконференций нового поколения, возможность проведения вебинаров для отдельного региона и конкретных заказчиков, онлайн-общение со слушателями, </a:t>
            </a:r>
            <a:r>
              <a:rPr lang="ru-RU" dirty="0" err="1"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ютуб</a:t>
            </a:r>
            <a:r>
              <a:rPr lang="ru-RU" dirty="0"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-канал для офлайн-просмотров видео по интересующим слушателей тематикам - </a:t>
            </a:r>
            <a:r>
              <a:rPr lang="en-US" dirty="0">
                <a:solidFill>
                  <a:srgbClr val="C00000"/>
                </a:solidFill>
                <a:latin typeface="Franklin Gothic Heavy" panose="020B09030201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</a:t>
            </a:r>
            <a:r>
              <a:rPr lang="ru-RU" dirty="0" err="1">
                <a:solidFill>
                  <a:srgbClr val="C00000"/>
                </a:solidFill>
                <a:latin typeface="Franklin Gothic Heavy" panose="020B09030201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агзртОбучение</a:t>
            </a:r>
            <a:endParaRPr lang="ru-RU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174964" y="4072731"/>
            <a:ext cx="48122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проведение обучающих мероприятий по 44 и 223 ФЗ для Заказчиков и Поставщиков (на безвозмездной основе) с участием ведущих лекторов страны, представителей органов федеральной власти, с организацией кофе-брейков и развлекательных программ. 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4328800" y="5613135"/>
            <a:ext cx="2309102" cy="889000"/>
            <a:chOff x="4024000" y="5474066"/>
            <a:chExt cx="2309102" cy="889000"/>
          </a:xfrm>
        </p:grpSpPr>
        <p:sp>
          <p:nvSpPr>
            <p:cNvPr id="38" name="Скругленный прямоугольник 37"/>
            <p:cNvSpPr/>
            <p:nvPr/>
          </p:nvSpPr>
          <p:spPr>
            <a:xfrm rot="2700000">
              <a:off x="5313975" y="5474066"/>
              <a:ext cx="889000" cy="889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4024000" y="5758118"/>
              <a:ext cx="230910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6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Офлайн обучение</a:t>
              </a:r>
              <a:endParaRPr lang="ru-RU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 flipH="1" flipV="1">
            <a:off x="3401736" y="5646436"/>
            <a:ext cx="1104870" cy="425214"/>
            <a:chOff x="7112030" y="2219733"/>
            <a:chExt cx="1104870" cy="425214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flipH="1" flipV="1">
              <a:off x="7772400" y="2219733"/>
              <a:ext cx="444500" cy="4252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7112030" y="2221230"/>
              <a:ext cx="6639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Овал 43"/>
          <p:cNvSpPr/>
          <p:nvPr/>
        </p:nvSpPr>
        <p:spPr>
          <a:xfrm>
            <a:off x="3354351" y="5570628"/>
            <a:ext cx="169863" cy="16986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5494219" y="1145540"/>
            <a:ext cx="2226180" cy="889000"/>
            <a:chOff x="5189419" y="1874931"/>
            <a:chExt cx="2226180" cy="889000"/>
          </a:xfrm>
        </p:grpSpPr>
        <p:sp>
          <p:nvSpPr>
            <p:cNvPr id="46" name="Скругленный прямоугольник 45"/>
            <p:cNvSpPr/>
            <p:nvPr/>
          </p:nvSpPr>
          <p:spPr>
            <a:xfrm rot="2700000">
              <a:off x="5473699" y="1874931"/>
              <a:ext cx="889000" cy="8890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5189419" y="2156554"/>
              <a:ext cx="222618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Онлайн обучение</a:t>
              </a: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7720399" y="1597707"/>
            <a:ext cx="893154" cy="425214"/>
            <a:chOff x="7323746" y="2219733"/>
            <a:chExt cx="893154" cy="425214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 flipH="1" flipV="1">
              <a:off x="7772400" y="2219733"/>
              <a:ext cx="444500" cy="42521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>
              <a:off x="7323746" y="2221230"/>
              <a:ext cx="456966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Овал 50"/>
          <p:cNvSpPr/>
          <p:nvPr/>
        </p:nvSpPr>
        <p:spPr>
          <a:xfrm>
            <a:off x="8480203" y="1937983"/>
            <a:ext cx="169863" cy="16986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Скругленный прямоугольник 47">
            <a:extLst>
              <a:ext uri="{FF2B5EF4-FFF2-40B4-BE49-F238E27FC236}">
                <a16:creationId xmlns:a16="http://schemas.microsoft.com/office/drawing/2014/main" id="{DE20D056-458A-4A99-81D4-D3B8BFF9202D}"/>
              </a:ext>
            </a:extLst>
          </p:cNvPr>
          <p:cNvSpPr/>
          <p:nvPr/>
        </p:nvSpPr>
        <p:spPr>
          <a:xfrm>
            <a:off x="1714157" y="161716"/>
            <a:ext cx="9017684" cy="456671"/>
          </a:xfrm>
          <a:prstGeom prst="roundRect">
            <a:avLst/>
          </a:prstGeom>
          <a:solidFill>
            <a:srgbClr val="F2F4F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Курс дистанционного обучения </a:t>
            </a:r>
            <a:r>
              <a:rPr lang="ru-RU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партнёрстве с лицензированным образовательном учреждением: две программы обучения на 120 и 40 часов, по окончании курсов выдача удостоверений установленного образца.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DDAC32CB-011D-440D-9952-2A3182CC1DCA}"/>
              </a:ext>
            </a:extLst>
          </p:cNvPr>
          <p:cNvSpPr/>
          <p:nvPr/>
        </p:nvSpPr>
        <p:spPr>
          <a:xfrm>
            <a:off x="9494801" y="767682"/>
            <a:ext cx="308450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chemeClr val="bg1"/>
                </a:solidFill>
              </a:rPr>
              <a:t>Шайдуллов</a:t>
            </a:r>
            <a:r>
              <a:rPr lang="ru-RU" sz="1600" b="1" dirty="0">
                <a:solidFill>
                  <a:schemeClr val="bg1"/>
                </a:solidFill>
              </a:rPr>
              <a:t> Динар </a:t>
            </a:r>
            <a:r>
              <a:rPr lang="ru-RU" sz="1600" b="1" dirty="0" err="1">
                <a:solidFill>
                  <a:schemeClr val="bg1"/>
                </a:solidFill>
              </a:rPr>
              <a:t>Наилович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+7 (919) 690-10-53 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Dinar.Shaydullov@tatar.ru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DCD705-DDB6-42E1-ADBE-7694EAC8A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09" y="1927705"/>
            <a:ext cx="844438" cy="8444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96BBE0-FECC-46D3-9084-20AD8774DF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229" y="2389605"/>
            <a:ext cx="984340" cy="9843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E9A08A-43C5-4D6E-8FB0-CBBD80CC9E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84" y="900254"/>
            <a:ext cx="596630" cy="59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01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6200000">
            <a:off x="5740399" y="406392"/>
            <a:ext cx="6858001" cy="60451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4260" y="598405"/>
            <a:ext cx="5354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КЛЮЧЕВЫЕ КЛИЕНТЫ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743276" y="1734889"/>
            <a:ext cx="4301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сельского хозяйства РФ</a:t>
            </a:r>
          </a:p>
        </p:txBody>
      </p:sp>
      <p:pic>
        <p:nvPicPr>
          <p:cNvPr id="28" name="Picture 12" descr="ÐÐ°ÑÑÐ¸Ð½ÐºÐ¸ Ð¿Ð¾ Ð·Ð°Ð¿ÑÐ¾ÑÑ Ð Ð¾ÑÑÐµÑ">
            <a:extLst>
              <a:ext uri="{FF2B5EF4-FFF2-40B4-BE49-F238E27FC236}">
                <a16:creationId xmlns:a16="http://schemas.microsoft.com/office/drawing/2014/main" id="{7ACAAD7B-47F5-48A9-8A52-EE16EA707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251" y="793698"/>
            <a:ext cx="1033397" cy="126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ÐÐ°ÑÑÐ¸Ð½ÐºÐ¸ Ð¿Ð¾ Ð·Ð°Ð¿ÑÐ¾ÑÑ ÐÐÐ">
            <a:extLst>
              <a:ext uri="{FF2B5EF4-FFF2-40B4-BE49-F238E27FC236}">
                <a16:creationId xmlns:a16="http://schemas.microsoft.com/office/drawing/2014/main" id="{C3871995-3C38-408B-BE6E-51A7DCFB0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70" y="5647508"/>
            <a:ext cx="3077370" cy="73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ÐÐ°ÑÑÐ¸Ð½ÐºÐ¸ Ð¿Ð¾ Ð·Ð°Ð¿ÑÐ¾ÑÑ Ð¿ÐµÐ½ÑÐ¸Ð¾Ð½Ð½ÑÐ¹ ÑÐ¾Ð½Ð´ ÑÐ¾ÑÑÐ¸Ð¸">
            <a:extLst>
              <a:ext uri="{FF2B5EF4-FFF2-40B4-BE49-F238E27FC236}">
                <a16:creationId xmlns:a16="http://schemas.microsoft.com/office/drawing/2014/main" id="{18D9BBEB-5C74-40D9-AFD1-D617919E0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57" y="2807781"/>
            <a:ext cx="906039" cy="90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ÐÐ°ÑÑÐ¸Ð½ÐºÐ¸ Ð¿Ð¾ Ð·Ð°Ð¿ÑÐ¾ÑÑ Ð¼Ð¸Ð½ÑÐµÐ»ÑÑÐ¾Ð· ÑÐ¾ÑÑÐ¸Ð¸">
            <a:extLst>
              <a:ext uri="{FF2B5EF4-FFF2-40B4-BE49-F238E27FC236}">
                <a16:creationId xmlns:a16="http://schemas.microsoft.com/office/drawing/2014/main" id="{91193B3D-8B43-474E-92DB-EFB795F45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5" y="1478844"/>
            <a:ext cx="775445" cy="88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16C04E5-F687-4BB3-B2E4-6A13BC01C770}"/>
              </a:ext>
            </a:extLst>
          </p:cNvPr>
          <p:cNvSpPr/>
          <p:nvPr/>
        </p:nvSpPr>
        <p:spPr>
          <a:xfrm>
            <a:off x="1743275" y="3076134"/>
            <a:ext cx="4301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Пенсионный фонд РФ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6E78BE31-7D9E-479B-B77B-35E4B6B90DF1}"/>
              </a:ext>
            </a:extLst>
          </p:cNvPr>
          <p:cNvSpPr/>
          <p:nvPr/>
        </p:nvSpPr>
        <p:spPr>
          <a:xfrm>
            <a:off x="7803648" y="913169"/>
            <a:ext cx="4301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Ключевые холдинги и организации </a:t>
            </a:r>
            <a:r>
              <a:rPr lang="ru-RU" dirty="0" err="1"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Ростеха</a:t>
            </a:r>
            <a:endParaRPr lang="ru-RU" dirty="0">
              <a:latin typeface="Franklin Gothic Demi" panose="020B07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4EB6F3-2B4A-4C08-AB7B-3E99318A68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34" y="4172271"/>
            <a:ext cx="996484" cy="996484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1BCC8B7D-7F8C-4B19-B0CE-1EC9B488C15A}"/>
              </a:ext>
            </a:extLst>
          </p:cNvPr>
          <p:cNvSpPr/>
          <p:nvPr/>
        </p:nvSpPr>
        <p:spPr>
          <a:xfrm>
            <a:off x="1743275" y="4347347"/>
            <a:ext cx="4301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Департамент города Москвы по конкурентной политике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30F2C2E7-C0AC-4457-B783-66E199472199}"/>
              </a:ext>
            </a:extLst>
          </p:cNvPr>
          <p:cNvSpPr/>
          <p:nvPr/>
        </p:nvSpPr>
        <p:spPr>
          <a:xfrm>
            <a:off x="7803647" y="2420794"/>
            <a:ext cx="4301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Комитет государственного заказа Ленинградской области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E0683712-2B33-417E-A789-1A57588A50C4}"/>
              </a:ext>
            </a:extLst>
          </p:cNvPr>
          <p:cNvSpPr/>
          <p:nvPr/>
        </p:nvSpPr>
        <p:spPr>
          <a:xfrm>
            <a:off x="7803647" y="3694787"/>
            <a:ext cx="4301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ГКУ УР Региональный центр закупок Удмуртской Республики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C087F6F-F549-4EC1-8B76-A1B0C2923E50}"/>
              </a:ext>
            </a:extLst>
          </p:cNvPr>
          <p:cNvSpPr/>
          <p:nvPr/>
        </p:nvSpPr>
        <p:spPr>
          <a:xfrm>
            <a:off x="7803646" y="4780938"/>
            <a:ext cx="4301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Департамент контрактной системы Кемеровской области 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F6D7AF84-6E34-4A45-A923-0AFECC61668D}"/>
              </a:ext>
            </a:extLst>
          </p:cNvPr>
          <p:cNvSpPr/>
          <p:nvPr/>
        </p:nvSpPr>
        <p:spPr>
          <a:xfrm>
            <a:off x="7803645" y="5955672"/>
            <a:ext cx="4301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 «Город Астрахань»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999AA16-97BB-4FCD-9419-CF1A6FE051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307" y="2389459"/>
            <a:ext cx="767789" cy="9310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E0156E7-16DF-45D0-9F7E-A61C53E932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47" y="3574491"/>
            <a:ext cx="867845" cy="8837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FAFACF3-17A5-4B5F-8218-C7F2CE5F30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560" y="4662225"/>
            <a:ext cx="829817" cy="88375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C32678D-D530-4965-97E7-9A9EDCC6AF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919" y="5763955"/>
            <a:ext cx="829817" cy="82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62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3530BC-81C6-49C6-B32B-FFC48514B75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53C1CD7A-316C-4CF6-B8DB-48FCCA1FDE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372300"/>
              </p:ext>
            </p:extLst>
          </p:nvPr>
        </p:nvGraphicFramePr>
        <p:xfrm>
          <a:off x="9542148" y="300394"/>
          <a:ext cx="2236463" cy="5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orelDRAW" r:id="rId4" imgW="4115831" imgH="1076364" progId="CorelDraw.Graphic.21">
                  <p:embed/>
                </p:oleObj>
              </mc:Choice>
              <mc:Fallback>
                <p:oleObj name="CorelDRAW" r:id="rId4" imgW="4115831" imgH="1076364" progId="CorelDraw.Graphic.21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53C1CD7A-316C-4CF6-B8DB-48FCCA1FDE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42148" y="300394"/>
                        <a:ext cx="2236463" cy="584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62663BD-9F83-414A-BD84-A37438459CD7}"/>
              </a:ext>
            </a:extLst>
          </p:cNvPr>
          <p:cNvSpPr/>
          <p:nvPr/>
        </p:nvSpPr>
        <p:spPr>
          <a:xfrm>
            <a:off x="6879633" y="1568728"/>
            <a:ext cx="2437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Franklin Gothic Book" panose="020B0503020102020204" pitchFamily="34" charset="0"/>
              </a:rPr>
              <a:t>Бесплатный телефон  </a:t>
            </a:r>
          </a:p>
          <a:p>
            <a:r>
              <a:rPr lang="ru-RU" dirty="0">
                <a:solidFill>
                  <a:schemeClr val="bg1"/>
                </a:solidFill>
                <a:latin typeface="Franklin Gothic Book" panose="020B0503020102020204" pitchFamily="34" charset="0"/>
              </a:rPr>
              <a:t>Электронная почта     </a:t>
            </a:r>
            <a:endParaRPr lang="en-US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WhatsApp </a:t>
            </a:r>
            <a:r>
              <a:rPr lang="ru-RU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аккаунт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B70BD0-BDF4-471E-983B-0297BE7696C2}"/>
              </a:ext>
            </a:extLst>
          </p:cNvPr>
          <p:cNvSpPr txBox="1"/>
          <p:nvPr/>
        </p:nvSpPr>
        <p:spPr>
          <a:xfrm>
            <a:off x="9128760" y="1573704"/>
            <a:ext cx="3063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Franklin Gothic Demi" panose="020B0703020102020204" pitchFamily="34" charset="0"/>
              </a:rPr>
              <a:t>8 (800) 500</a:t>
            </a:r>
            <a:r>
              <a:rPr lang="en-US" dirty="0">
                <a:solidFill>
                  <a:schemeClr val="bg1"/>
                </a:solidFill>
                <a:latin typeface="Franklin Gothic Demi" panose="020B07030201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Franklin Gothic Demi" panose="020B0703020102020204" pitchFamily="34" charset="0"/>
              </a:rPr>
              <a:t>76</a:t>
            </a:r>
            <a:r>
              <a:rPr lang="en-US" dirty="0">
                <a:solidFill>
                  <a:schemeClr val="bg1"/>
                </a:solidFill>
                <a:latin typeface="Franklin Gothic Demi" panose="020B07030201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Franklin Gothic Demi" panose="020B0703020102020204" pitchFamily="34" charset="0"/>
              </a:rPr>
              <a:t>21</a:t>
            </a:r>
            <a:endParaRPr lang="en-US" dirty="0">
              <a:solidFill>
                <a:schemeClr val="bg1"/>
              </a:solidFill>
              <a:latin typeface="Franklin Gothic Demi" panose="020B070302010202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ru-RU" dirty="0">
                <a:solidFill>
                  <a:schemeClr val="bg1"/>
                </a:solidFill>
                <a:latin typeface="Franklin Gothic Demi" panose="020B07030201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info@mail.zakazrf.ru</a:t>
            </a:r>
            <a:endParaRPr lang="ru-RU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Franklin Gothic Demi" panose="020B07030201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+7</a:t>
            </a:r>
            <a:r>
              <a:rPr lang="en-US" dirty="0">
                <a:solidFill>
                  <a:schemeClr val="bg1"/>
                </a:solidFill>
                <a:latin typeface="Franklin Gothic Demi" panose="020B07030201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</a:t>
            </a:r>
            <a:r>
              <a:rPr lang="ru-RU" dirty="0">
                <a:solidFill>
                  <a:schemeClr val="bg1"/>
                </a:solidFill>
                <a:latin typeface="Franklin Gothic Demi" panose="020B07030201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905</a:t>
            </a:r>
            <a:r>
              <a:rPr lang="en-US" dirty="0">
                <a:solidFill>
                  <a:schemeClr val="bg1"/>
                </a:solidFill>
                <a:latin typeface="Franklin Gothic Demi" panose="020B07030201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 </a:t>
            </a:r>
            <a:r>
              <a:rPr lang="ru-RU" dirty="0">
                <a:solidFill>
                  <a:schemeClr val="bg1"/>
                </a:solidFill>
                <a:latin typeface="Franklin Gothic Demi" panose="020B07030201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376</a:t>
            </a:r>
            <a:r>
              <a:rPr lang="en-US" dirty="0">
                <a:solidFill>
                  <a:schemeClr val="bg1"/>
                </a:solidFill>
                <a:latin typeface="Franklin Gothic Demi" panose="020B07030201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dirty="0">
                <a:solidFill>
                  <a:schemeClr val="bg1"/>
                </a:solidFill>
                <a:latin typeface="Franklin Gothic Demi" panose="020B07030201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78</a:t>
            </a:r>
            <a:r>
              <a:rPr lang="en-US" dirty="0">
                <a:solidFill>
                  <a:schemeClr val="bg1"/>
                </a:solidFill>
                <a:latin typeface="Franklin Gothic Demi" panose="020B07030201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dirty="0">
                <a:solidFill>
                  <a:schemeClr val="bg1"/>
                </a:solidFill>
                <a:latin typeface="Franklin Gothic Demi" panose="020B07030201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17</a:t>
            </a:r>
            <a:endParaRPr lang="ru-RU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3D1167C-F687-44E3-AC9A-C15BA2E3FE5B}"/>
              </a:ext>
            </a:extLst>
          </p:cNvPr>
          <p:cNvCxnSpPr/>
          <p:nvPr/>
        </p:nvCxnSpPr>
        <p:spPr>
          <a:xfrm>
            <a:off x="9098280" y="1670432"/>
            <a:ext cx="0" cy="8165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ttp://zakazrf.ru/HtmlImage/id/151">
            <a:extLst>
              <a:ext uri="{FF2B5EF4-FFF2-40B4-BE49-F238E27FC236}">
                <a16:creationId xmlns:a16="http://schemas.microsoft.com/office/drawing/2014/main" id="{04790C50-1490-4395-B225-91D908698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398" y="2883520"/>
            <a:ext cx="11430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http://zakazrf.ru/HtmlImage/id/152">
            <a:extLst>
              <a:ext uri="{FF2B5EF4-FFF2-40B4-BE49-F238E27FC236}">
                <a16:creationId xmlns:a16="http://schemas.microsoft.com/office/drawing/2014/main" id="{43CB03EB-644A-45A9-9969-DA4A073FB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398" y="4733956"/>
            <a:ext cx="11430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D261477-53E7-483F-B52E-D023708CBC95}"/>
              </a:ext>
            </a:extLst>
          </p:cNvPr>
          <p:cNvSpPr/>
          <p:nvPr/>
        </p:nvSpPr>
        <p:spPr>
          <a:xfrm>
            <a:off x="8223292" y="2866219"/>
            <a:ext cx="40499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Руководитель Департамента регионального развития</a:t>
            </a:r>
            <a:endParaRPr lang="en-US" sz="1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endParaRPr lang="ru-RU" sz="1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r>
              <a:rPr lang="ru-RU" sz="1400" b="1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Шеботнев</a:t>
            </a:r>
            <a:r>
              <a:rPr lang="ru-RU" sz="1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 Станислав Валерьевич</a:t>
            </a:r>
          </a:p>
          <a:p>
            <a:r>
              <a:rPr lang="ru-RU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+7 (919) 690-04-96</a:t>
            </a:r>
          </a:p>
          <a:p>
            <a:r>
              <a:rPr lang="ru-RU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Shebotnev.Stanislav@tatar.ru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6071A7E-E3D3-450E-A965-520953DE30AA}"/>
              </a:ext>
            </a:extLst>
          </p:cNvPr>
          <p:cNvSpPr/>
          <p:nvPr/>
        </p:nvSpPr>
        <p:spPr>
          <a:xfrm>
            <a:off x="8223292" y="4762742"/>
            <a:ext cx="40499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Руководитель Центра обучения пользователей электронных площадок</a:t>
            </a:r>
            <a:endParaRPr lang="en-US" sz="1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endParaRPr lang="ru-RU" sz="1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r>
              <a:rPr lang="ru-RU" sz="1400" b="1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Шайдуллов</a:t>
            </a:r>
            <a:r>
              <a:rPr lang="ru-RU" sz="1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 Динар </a:t>
            </a:r>
            <a:r>
              <a:rPr lang="ru-RU" sz="1400" b="1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Наилович</a:t>
            </a:r>
            <a:endParaRPr lang="ru-RU" sz="14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+7 (919) 690-10-53</a:t>
            </a:r>
          </a:p>
          <a:p>
            <a:r>
              <a:rPr lang="ru-RU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Dinar.Shaydullov@tatar.ru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CF8D13D-75F7-4419-8B90-66B84BFD795B}"/>
              </a:ext>
            </a:extLst>
          </p:cNvPr>
          <p:cNvSpPr/>
          <p:nvPr/>
        </p:nvSpPr>
        <p:spPr>
          <a:xfrm rot="16200000">
            <a:off x="-433034" y="406400"/>
            <a:ext cx="6858001" cy="60451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9B5D072-906F-42B5-AFD3-70F8CD5CB2A2}"/>
              </a:ext>
            </a:extLst>
          </p:cNvPr>
          <p:cNvSpPr/>
          <p:nvPr/>
        </p:nvSpPr>
        <p:spPr>
          <a:xfrm>
            <a:off x="-15776" y="2451808"/>
            <a:ext cx="4049988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Franklin Gothic Book" panose="020B0503020102020204" pitchFamily="34" charset="0"/>
              </a:rPr>
              <a:t>Томашевский Игорь Валерьевич</a:t>
            </a:r>
            <a:endParaRPr lang="en-US" sz="1100" dirty="0">
              <a:latin typeface="Franklin Gothic Book" panose="020B0503020102020204" pitchFamily="34" charset="0"/>
            </a:endParaRPr>
          </a:p>
          <a:p>
            <a:endParaRPr lang="ru-RU" sz="1100" dirty="0">
              <a:latin typeface="Franklin Gothic Book" panose="020B0503020102020204" pitchFamily="34" charset="0"/>
            </a:endParaRPr>
          </a:p>
          <a:p>
            <a:r>
              <a:rPr lang="ru-RU" sz="1100" dirty="0" err="1">
                <a:latin typeface="Franklin Gothic Book" panose="020B0503020102020204" pitchFamily="34" charset="0"/>
              </a:rPr>
              <a:t>Верчагина</a:t>
            </a:r>
            <a:r>
              <a:rPr lang="ru-RU" sz="1100" dirty="0">
                <a:latin typeface="Franklin Gothic Book" panose="020B0503020102020204" pitchFamily="34" charset="0"/>
              </a:rPr>
              <a:t> Ольга Викторовна</a:t>
            </a:r>
            <a:endParaRPr lang="en-US" sz="1100" dirty="0">
              <a:latin typeface="Franklin Gothic Book" panose="020B0503020102020204" pitchFamily="34" charset="0"/>
            </a:endParaRPr>
          </a:p>
          <a:p>
            <a:endParaRPr lang="ru-RU" sz="1100" dirty="0">
              <a:latin typeface="Franklin Gothic Book" panose="020B0503020102020204" pitchFamily="34" charset="0"/>
            </a:endParaRPr>
          </a:p>
          <a:p>
            <a:r>
              <a:rPr lang="ru-RU" sz="1100" dirty="0">
                <a:latin typeface="Franklin Gothic Book" panose="020B0503020102020204" pitchFamily="34" charset="0"/>
              </a:rPr>
              <a:t>Медведева Татьяна Анатольевна</a:t>
            </a:r>
            <a:endParaRPr lang="en-US" sz="1100" dirty="0">
              <a:latin typeface="Franklin Gothic Book" panose="020B0503020102020204" pitchFamily="34" charset="0"/>
            </a:endParaRPr>
          </a:p>
          <a:p>
            <a:endParaRPr lang="ru-RU" sz="1100" dirty="0">
              <a:latin typeface="Franklin Gothic Book" panose="020B0503020102020204" pitchFamily="34" charset="0"/>
            </a:endParaRPr>
          </a:p>
          <a:p>
            <a:r>
              <a:rPr lang="ru-RU" sz="1100" dirty="0" err="1">
                <a:latin typeface="Franklin Gothic Book" panose="020B0503020102020204" pitchFamily="34" charset="0"/>
              </a:rPr>
              <a:t>Васенькин</a:t>
            </a:r>
            <a:r>
              <a:rPr lang="ru-RU" sz="1100" dirty="0">
                <a:latin typeface="Franklin Gothic Book" panose="020B0503020102020204" pitchFamily="34" charset="0"/>
              </a:rPr>
              <a:t> Максим Сергеевич</a:t>
            </a:r>
            <a:endParaRPr lang="en-US" sz="1100" dirty="0">
              <a:latin typeface="Franklin Gothic Book" panose="020B0503020102020204" pitchFamily="34" charset="0"/>
            </a:endParaRPr>
          </a:p>
          <a:p>
            <a:endParaRPr lang="ru-RU" sz="1100" dirty="0">
              <a:latin typeface="Franklin Gothic Book" panose="020B0503020102020204" pitchFamily="34" charset="0"/>
            </a:endParaRPr>
          </a:p>
          <a:p>
            <a:r>
              <a:rPr lang="ru-RU" sz="1100" dirty="0">
                <a:latin typeface="Franklin Gothic Book" panose="020B0503020102020204" pitchFamily="34" charset="0"/>
              </a:rPr>
              <a:t>Козаченко Елена Викторовна</a:t>
            </a:r>
            <a:endParaRPr lang="en-US" sz="1100" dirty="0">
              <a:latin typeface="Franklin Gothic Book" panose="020B0503020102020204" pitchFamily="34" charset="0"/>
            </a:endParaRPr>
          </a:p>
          <a:p>
            <a:endParaRPr lang="ru-RU" sz="1100" dirty="0">
              <a:latin typeface="Franklin Gothic Book" panose="020B0503020102020204" pitchFamily="34" charset="0"/>
            </a:endParaRPr>
          </a:p>
          <a:p>
            <a:r>
              <a:rPr lang="ru-RU" sz="1100" dirty="0" err="1">
                <a:latin typeface="Franklin Gothic Book" panose="020B0503020102020204" pitchFamily="34" charset="0"/>
              </a:rPr>
              <a:t>Мингалеев</a:t>
            </a:r>
            <a:r>
              <a:rPr lang="ru-RU" sz="1100" dirty="0">
                <a:latin typeface="Franklin Gothic Book" panose="020B0503020102020204" pitchFamily="34" charset="0"/>
              </a:rPr>
              <a:t> Руслан </a:t>
            </a:r>
            <a:r>
              <a:rPr lang="ru-RU" sz="1100" dirty="0" err="1">
                <a:latin typeface="Franklin Gothic Book" panose="020B0503020102020204" pitchFamily="34" charset="0"/>
              </a:rPr>
              <a:t>Рафисович</a:t>
            </a:r>
            <a:endParaRPr lang="ru-RU" sz="1100" dirty="0">
              <a:latin typeface="Franklin Gothic Book" panose="020B0503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4042" y="779862"/>
            <a:ext cx="10251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Franklin Gothic Demi" panose="020B0703020102020204" pitchFamily="34" charset="0"/>
              </a:rPr>
              <a:t>Конт</a:t>
            </a:r>
            <a:r>
              <a:rPr lang="ru-RU" sz="3200" b="1" dirty="0">
                <a:solidFill>
                  <a:schemeClr val="bg1"/>
                </a:solidFill>
                <a:latin typeface="Franklin Gothic Demi" panose="020B0703020102020204" pitchFamily="34" charset="0"/>
              </a:rPr>
              <a:t>акты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DB1B32B-A742-4BA4-95D5-E534D9526799}"/>
              </a:ext>
            </a:extLst>
          </p:cNvPr>
          <p:cNvSpPr/>
          <p:nvPr/>
        </p:nvSpPr>
        <p:spPr>
          <a:xfrm>
            <a:off x="2233351" y="2451808"/>
            <a:ext cx="2247209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Franklin Gothic Book" panose="020B05030201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agzrt.tomigor@gmail.com</a:t>
            </a:r>
            <a:endParaRPr lang="ru-RU" sz="1100" dirty="0">
              <a:latin typeface="Franklin Gothic Book" panose="020B0503020102020204" pitchFamily="34" charset="0"/>
            </a:endParaRPr>
          </a:p>
          <a:p>
            <a:endParaRPr lang="en-US" sz="1100" dirty="0">
              <a:latin typeface="Franklin Gothic Book" panose="020B0503020102020204" pitchFamily="34" charset="0"/>
            </a:endParaRPr>
          </a:p>
          <a:p>
            <a:r>
              <a:rPr lang="en-US" sz="1100" dirty="0">
                <a:latin typeface="Franklin Gothic Book" panose="020B05030201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olga.verchagina@tatar.ru</a:t>
            </a:r>
            <a:endParaRPr lang="ru-RU" sz="1100" dirty="0">
              <a:latin typeface="Franklin Gothic Book" panose="020B0503020102020204" pitchFamily="34" charset="0"/>
            </a:endParaRPr>
          </a:p>
          <a:p>
            <a:endParaRPr lang="en-US" sz="1100" dirty="0">
              <a:latin typeface="Franklin Gothic Book" panose="020B0503020102020204" pitchFamily="34" charset="0"/>
            </a:endParaRPr>
          </a:p>
          <a:p>
            <a:r>
              <a:rPr lang="en-US" sz="1100" dirty="0">
                <a:latin typeface="Franklin Gothic Book" panose="020B05030201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tatyana.medvedevaORB@tatar.ru</a:t>
            </a:r>
            <a:endParaRPr lang="ru-RU" sz="1100" dirty="0">
              <a:latin typeface="Franklin Gothic Book" panose="020B0503020102020204" pitchFamily="34" charset="0"/>
            </a:endParaRPr>
          </a:p>
          <a:p>
            <a:endParaRPr lang="en-US" sz="1100" dirty="0">
              <a:latin typeface="Franklin Gothic Book" panose="020B0503020102020204" pitchFamily="34" charset="0"/>
            </a:endParaRPr>
          </a:p>
          <a:p>
            <a:r>
              <a:rPr lang="en-US" sz="1100" dirty="0">
                <a:latin typeface="Franklin Gothic Book" panose="020B05030201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maksim.vasenkin@tatar.ru</a:t>
            </a:r>
            <a:endParaRPr lang="ru-RU" sz="1100" dirty="0">
              <a:latin typeface="Franklin Gothic Book" panose="020B0503020102020204" pitchFamily="34" charset="0"/>
            </a:endParaRPr>
          </a:p>
          <a:p>
            <a:endParaRPr lang="en-US" sz="1100" dirty="0">
              <a:latin typeface="Franklin Gothic Book" panose="020B0503020102020204" pitchFamily="34" charset="0"/>
            </a:endParaRPr>
          </a:p>
          <a:p>
            <a:r>
              <a:rPr lang="en-US" sz="1100" dirty="0">
                <a:latin typeface="Franklin Gothic Book" panose="020B05030201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elena.kozachenko@tatar.ru</a:t>
            </a:r>
            <a:endParaRPr lang="ru-RU" sz="1100" dirty="0">
              <a:latin typeface="Franklin Gothic Book" panose="020B0503020102020204" pitchFamily="34" charset="0"/>
            </a:endParaRPr>
          </a:p>
          <a:p>
            <a:endParaRPr lang="en-US" sz="1100" dirty="0">
              <a:latin typeface="Franklin Gothic Book" panose="020B0503020102020204" pitchFamily="34" charset="0"/>
            </a:endParaRPr>
          </a:p>
          <a:p>
            <a:r>
              <a:rPr lang="en-US" sz="1100" dirty="0">
                <a:latin typeface="Franklin Gothic Book" panose="020B05030201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ruslan.mingaleev@tatar.ru</a:t>
            </a:r>
            <a:endParaRPr lang="ru-RU" sz="1100" dirty="0">
              <a:latin typeface="Franklin Gothic Book" panose="020B05030201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CC72413-E746-4271-9B47-53D4E5848734}"/>
              </a:ext>
            </a:extLst>
          </p:cNvPr>
          <p:cNvSpPr/>
          <p:nvPr/>
        </p:nvSpPr>
        <p:spPr>
          <a:xfrm>
            <a:off x="4409543" y="2451808"/>
            <a:ext cx="2247209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Franklin Gothic Book" panose="020B0503020102020204" pitchFamily="34" charset="0"/>
              </a:rPr>
              <a:t>+7 (927) 569-99-86</a:t>
            </a:r>
            <a:endParaRPr lang="ru-RU" sz="1100" dirty="0">
              <a:latin typeface="Franklin Gothic Book" panose="020B0503020102020204" pitchFamily="34" charset="0"/>
            </a:endParaRPr>
          </a:p>
          <a:p>
            <a:endParaRPr lang="en-US" sz="1100" dirty="0">
              <a:latin typeface="Franklin Gothic Book" panose="020B0503020102020204" pitchFamily="34" charset="0"/>
            </a:endParaRPr>
          </a:p>
          <a:p>
            <a:r>
              <a:rPr lang="en-US" sz="1100" dirty="0">
                <a:latin typeface="Franklin Gothic Book" panose="020B0503020102020204" pitchFamily="34" charset="0"/>
              </a:rPr>
              <a:t>+7 (983) 210-02-99</a:t>
            </a:r>
            <a:endParaRPr lang="ru-RU" sz="1100" dirty="0">
              <a:latin typeface="Franklin Gothic Book" panose="020B0503020102020204" pitchFamily="34" charset="0"/>
            </a:endParaRPr>
          </a:p>
          <a:p>
            <a:endParaRPr lang="en-US" sz="1100" dirty="0">
              <a:latin typeface="Franklin Gothic Book" panose="020B0503020102020204" pitchFamily="34" charset="0"/>
            </a:endParaRPr>
          </a:p>
          <a:p>
            <a:r>
              <a:rPr lang="en-US" sz="1100" dirty="0">
                <a:latin typeface="Franklin Gothic Book" panose="020B0503020102020204" pitchFamily="34" charset="0"/>
              </a:rPr>
              <a:t>+7 (987) 194 65 94</a:t>
            </a:r>
            <a:endParaRPr lang="ru-RU" sz="1100" dirty="0">
              <a:latin typeface="Franklin Gothic Book" panose="020B0503020102020204" pitchFamily="34" charset="0"/>
            </a:endParaRPr>
          </a:p>
          <a:p>
            <a:endParaRPr lang="en-US" sz="1100" dirty="0">
              <a:latin typeface="Franklin Gothic Book" panose="020B0503020102020204" pitchFamily="34" charset="0"/>
            </a:endParaRPr>
          </a:p>
          <a:p>
            <a:r>
              <a:rPr lang="en-US" sz="1100" dirty="0">
                <a:latin typeface="Franklin Gothic Book" panose="020B0503020102020204" pitchFamily="34" charset="0"/>
              </a:rPr>
              <a:t>+7 (987) 230-05-70</a:t>
            </a:r>
            <a:endParaRPr lang="ru-RU" sz="1100" dirty="0">
              <a:latin typeface="Franklin Gothic Book" panose="020B0503020102020204" pitchFamily="34" charset="0"/>
            </a:endParaRPr>
          </a:p>
          <a:p>
            <a:endParaRPr lang="en-US" sz="1100" dirty="0">
              <a:latin typeface="Franklin Gothic Book" panose="020B0503020102020204" pitchFamily="34" charset="0"/>
            </a:endParaRPr>
          </a:p>
          <a:p>
            <a:r>
              <a:rPr lang="en-US" sz="1100" dirty="0">
                <a:latin typeface="Franklin Gothic Book" panose="020B0503020102020204" pitchFamily="34" charset="0"/>
              </a:rPr>
              <a:t>+7 (912) 750-18-98</a:t>
            </a:r>
            <a:endParaRPr lang="ru-RU" sz="1100" dirty="0">
              <a:latin typeface="Franklin Gothic Book" panose="020B0503020102020204" pitchFamily="34" charset="0"/>
            </a:endParaRPr>
          </a:p>
          <a:p>
            <a:endParaRPr lang="en-US" sz="1100" dirty="0">
              <a:latin typeface="Franklin Gothic Book" panose="020B0503020102020204" pitchFamily="34" charset="0"/>
            </a:endParaRPr>
          </a:p>
          <a:p>
            <a:r>
              <a:rPr lang="en-US" sz="1100" dirty="0">
                <a:latin typeface="Franklin Gothic Book" panose="020B0503020102020204" pitchFamily="34" charset="0"/>
              </a:rPr>
              <a:t>+7 (987) 230-07-27</a:t>
            </a:r>
            <a:endParaRPr lang="ru-RU" sz="1100" dirty="0">
              <a:latin typeface="Franklin Gothic Book" panose="020B0503020102020204" pitchFamily="34" charset="0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E84F340-1104-4986-8CDB-21AFDC2E0521}"/>
              </a:ext>
            </a:extLst>
          </p:cNvPr>
          <p:cNvCxnSpPr/>
          <p:nvPr/>
        </p:nvCxnSpPr>
        <p:spPr>
          <a:xfrm>
            <a:off x="2169160" y="2194560"/>
            <a:ext cx="0" cy="22116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54C33013-588C-4EE9-818C-D199D496A504}"/>
              </a:ext>
            </a:extLst>
          </p:cNvPr>
          <p:cNvCxnSpPr/>
          <p:nvPr/>
        </p:nvCxnSpPr>
        <p:spPr>
          <a:xfrm>
            <a:off x="4409543" y="2194560"/>
            <a:ext cx="0" cy="22116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E482449-0898-4604-B248-E4884B85BCA8}"/>
              </a:ext>
            </a:extLst>
          </p:cNvPr>
          <p:cNvSpPr/>
          <p:nvPr/>
        </p:nvSpPr>
        <p:spPr>
          <a:xfrm>
            <a:off x="-10766" y="2174808"/>
            <a:ext cx="6959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Franklin Gothic Book" panose="020B0503020102020204" pitchFamily="34" charset="0"/>
              </a:rPr>
              <a:t>ФИО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E200ECF-50F5-4808-9BA4-DC8E5F633B0E}"/>
              </a:ext>
            </a:extLst>
          </p:cNvPr>
          <p:cNvSpPr/>
          <p:nvPr/>
        </p:nvSpPr>
        <p:spPr>
          <a:xfrm>
            <a:off x="2228578" y="2171635"/>
            <a:ext cx="16627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Franklin Gothic Book" panose="020B0503020102020204" pitchFamily="34" charset="0"/>
              </a:rPr>
              <a:t>ПОЧТА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BA87057-111B-4126-915F-E83BDEFA3AE3}"/>
              </a:ext>
            </a:extLst>
          </p:cNvPr>
          <p:cNvSpPr/>
          <p:nvPr/>
        </p:nvSpPr>
        <p:spPr>
          <a:xfrm>
            <a:off x="4396505" y="2177000"/>
            <a:ext cx="16627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Franklin Gothic Book" panose="020B0503020102020204" pitchFamily="34" charset="0"/>
              </a:rPr>
              <a:t>ТЕЛЕФОН</a:t>
            </a:r>
          </a:p>
        </p:txBody>
      </p:sp>
    </p:spTree>
    <p:extLst>
      <p:ext uri="{BB962C8B-B14F-4D97-AF65-F5344CB8AC3E}">
        <p14:creationId xmlns:p14="http://schemas.microsoft.com/office/powerpoint/2010/main" val="2001245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601</Words>
  <Application>Microsoft Office PowerPoint</Application>
  <PresentationFormat>Широкоэкранный</PresentationFormat>
  <Paragraphs>116</Paragraphs>
  <Slides>6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Franklin Gothic Book</vt:lpstr>
      <vt:lpstr>Franklin Gothic Demi</vt:lpstr>
      <vt:lpstr>Franklin Gothic Heavy</vt:lpstr>
      <vt:lpstr>Open Sans</vt:lpstr>
      <vt:lpstr>Roboto</vt:lpstr>
      <vt:lpstr>Тема Office</vt:lpstr>
      <vt:lpstr>CorelDRAW 2019 Graphic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Торговая система ZAKAZRF.RU</dc:title>
  <dc:creator>Павел Афонин</dc:creator>
  <cp:lastModifiedBy>Павел Афонин</cp:lastModifiedBy>
  <cp:revision>53</cp:revision>
  <dcterms:created xsi:type="dcterms:W3CDTF">2019-08-28T12:08:32Z</dcterms:created>
  <dcterms:modified xsi:type="dcterms:W3CDTF">2020-03-11T15:51:01Z</dcterms:modified>
</cp:coreProperties>
</file>